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79" r:id="rId4"/>
    <p:sldId id="257" r:id="rId5"/>
    <p:sldId id="282" r:id="rId6"/>
    <p:sldId id="258" r:id="rId7"/>
    <p:sldId id="276" r:id="rId8"/>
    <p:sldId id="261" r:id="rId9"/>
    <p:sldId id="283" r:id="rId10"/>
    <p:sldId id="267" r:id="rId11"/>
    <p:sldId id="268" r:id="rId12"/>
    <p:sldId id="272" r:id="rId13"/>
    <p:sldId id="273" r:id="rId14"/>
    <p:sldId id="284" r:id="rId15"/>
    <p:sldId id="274" r:id="rId16"/>
    <p:sldId id="260" r:id="rId17"/>
    <p:sldId id="280" r:id="rId18"/>
    <p:sldId id="262" r:id="rId19"/>
    <p:sldId id="264" r:id="rId20"/>
    <p:sldId id="265" r:id="rId21"/>
    <p:sldId id="285" r:id="rId22"/>
    <p:sldId id="270" r:id="rId23"/>
    <p:sldId id="277" r:id="rId24"/>
    <p:sldId id="286" r:id="rId25"/>
    <p:sldId id="287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711"/>
  </p:normalViewPr>
  <p:slideViewPr>
    <p:cSldViewPr snapToGrid="0" snapToObjects="1">
      <p:cViewPr varScale="1">
        <p:scale>
          <a:sx n="130" d="100"/>
          <a:sy n="130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F74B6-A7A0-DF46-ADDC-6BE36E70B68B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3CBAD-BEB5-4645-A516-92A49B9B1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0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C3CBAD-BEB5-4645-A516-92A49B9B1B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61F1-545C-3240-9B9F-1E1A9CBF8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5E551-BD80-1A4D-A7F9-053FF21DA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8E948-0756-E547-A257-F2A63C7E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6D49-BF2A-CD41-B0A8-DCD6C1D4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503B-8EFF-854E-9079-946C33A2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FE0D-F084-1644-9DF5-79F52C95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563CA-B05A-2146-ABB8-2213A56B1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C1B58-1E69-7E40-8552-59953E43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E26C4-948D-4B4A-8F2A-162188E4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3B2F7-AC98-C74E-B1E6-C40725A4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E1026-84ED-3E46-9885-C303ED306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F4C02-B25C-9E44-8CE1-1B13FF36A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609-93F1-CD49-9CB5-62E0C883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D5B01-A3B4-2144-8E8D-E16F10FF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AACCE-4EAD-C240-9CB3-A87CEF71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0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2990-3A5C-874A-AD4A-F7E443AF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003E4-E49F-9841-B136-A0ABF742A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339B-6FA0-7949-A02F-3C29823E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13D3C-A57D-9A42-A8C0-961953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541F6-78AA-8E44-8C37-3F2D0BBC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5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4CDA-0AF9-E548-9CDD-4DD4E49B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A12E-6B9C-FB4D-AD6E-162945459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BE0B-BCD8-4A4F-8A12-3C12CD4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7F30-CDA2-654C-A815-220987627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ACDE-66D1-0F4A-B0A9-A14068DF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41BD-9E12-3841-80B0-6CEF7F21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4C5C2-126F-5845-9450-AB854DFE3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CA35B-3F7C-E84E-8B19-70E036E5F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0439E-28DE-CE43-935A-6957B311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CB84F-38C1-9F4A-8089-909F53DB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9E7F8-7AF1-F248-A59F-C53526A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5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D344-6137-A846-A7F6-641A30C8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530E4-951F-EA4A-AE24-ADBF97CB8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17CAE-8AC0-DD4B-B4F6-FD5364DE0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A58FE-97E2-794A-9B0D-7F83A85BB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69E3A-0F5A-8E40-B865-945C92BAA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C4E591-13F5-DC41-AFEC-B2A6D45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60365-A6B4-3247-9E41-C2CEDF17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02CD6-9231-6945-9865-A4988A0A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798F-AA76-EF44-B653-09BC468C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66C31-A923-AA4A-8A66-DC5A4C4F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4C919-AE77-2341-A0B9-8E61CA94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561F6-CB88-0141-BFA5-B3F152A3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6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34C1B-B47A-E642-BA30-275BB47D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D8F4E-382F-7942-AD26-245E854C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A582B-B301-C242-9917-D4A266E0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93DF-F6CE-1A47-BEB8-932E24B7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DCA8E-1A91-0742-8636-4A1355D1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D900A-64EE-5847-8280-5ACB863F7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CCB75-640E-4242-88E5-BF658A1F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1058E-4D8B-6F4B-8FD5-C8607013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6156F-CF8A-7E4A-A0E3-E6626FB5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8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365-2BB9-EA46-AADB-6A86D0CD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13F8AE-761A-CB40-B8AB-7C374F246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70AB8-4D7E-B941-899F-D4E594CB4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B445-2FEE-B649-A010-88ADB3BA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990BE-CE97-DE48-B443-6401526F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47EB-0EE9-E74E-A95C-6C9E2E54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3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591B7-2FC9-E74E-9DE2-7E925642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F3A56-7056-FB4E-830A-6740CA21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5F5F1-F3CC-5D45-8BCA-C70551C3C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C5F81-50A4-BA48-9041-B46B9DD44A0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1FE8-4379-1A41-8204-692F9169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0C82D-705B-9C45-9414-9CF0F7EE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9D5FE-6B10-C548-A870-B2806BBA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8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.com/arcgis-blog/products/js-api-arcgis/mapping/visualize-diverging-datasets-with-size-in-web-maps/" TargetMode="External"/><Relationship Id="rId2" Type="http://schemas.openxmlformats.org/officeDocument/2006/relationships/hyperlink" Target="https://www.esri.com/arcgis-blog/products/js-api-arcgis/mapping/electoral-swing-in-the-2020-u-s-presidential-ele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kenes.github.io/election-party-swing" TargetMode="External"/><Relationship Id="rId5" Type="http://schemas.openxmlformats.org/officeDocument/2006/relationships/hyperlink" Target="https://ekenes.github.io/elections/" TargetMode="External"/><Relationship Id="rId4" Type="http://schemas.openxmlformats.org/officeDocument/2006/relationships/hyperlink" Target="https://www.esri.com/arcgis-blog/products/js-api-arcgis/mapping/visualize-electoral-swing-using-composite-symbol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linkedin.com/in/kristian-ekenes/" TargetMode="External"/><Relationship Id="rId7" Type="http://schemas.openxmlformats.org/officeDocument/2006/relationships/image" Target="../media/image38.png"/><Relationship Id="rId2" Type="http://schemas.openxmlformats.org/officeDocument/2006/relationships/hyperlink" Target="mailto:kekenes@esri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twitter.com/kekenes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github.com/ekenes" TargetMode="External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.com/arcgis-blog/products/js-api-arcgis/mapping/electoral-swing-in-the-2020-u-s-presidential-election/" TargetMode="External"/><Relationship Id="rId7" Type="http://schemas.openxmlformats.org/officeDocument/2006/relationships/hyperlink" Target="https://www.nytimes.com/elections/2016/results/president" TargetMode="External"/><Relationship Id="rId2" Type="http://schemas.openxmlformats.org/officeDocument/2006/relationships/hyperlink" Target="https://www.esri.com/arcgis-blog/products/js-api-arcgis/mapping/visualize-diverging-datasets-with-size-in-web-ma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22224/gistbok/2020.1.5" TargetMode="External"/><Relationship Id="rId5" Type="http://schemas.openxmlformats.org/officeDocument/2006/relationships/hyperlink" Target="https://www.esri.com/arcgis-blog/products/analytics/analytics/happy-maps/" TargetMode="External"/><Relationship Id="rId4" Type="http://schemas.openxmlformats.org/officeDocument/2006/relationships/hyperlink" Target="https://www.esri.com/arcgis-blog/products/js-api-arcgis/mapping/visualize-electoral-swing-using-composite-symbo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892BD-4708-FA4A-9C88-CE7A99807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0435"/>
            <a:ext cx="9144000" cy="11931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venir Book" panose="02000503020000020003" pitchFamily="2" charset="0"/>
                <a:ea typeface="Noto Sans Avestan" panose="020B0502040504020204" pitchFamily="34" charset="0"/>
                <a:cs typeface="Gujarati MT" pitchFamily="2" charset="0"/>
              </a:rPr>
              <a:t>Mapping change and progress with dynamic multivariate composite symbols</a:t>
            </a:r>
            <a:br>
              <a:rPr lang="en-US" sz="2400" dirty="0">
                <a:latin typeface="Avenir Book" panose="02000503020000020003" pitchFamily="2" charset="0"/>
                <a:ea typeface="Noto Sans Avestan" panose="020B0502040504020204" pitchFamily="34" charset="0"/>
                <a:cs typeface="Gujarati MT" pitchFamily="2" charset="0"/>
              </a:rPr>
            </a:br>
            <a:endParaRPr lang="en-US" sz="2400" dirty="0">
              <a:latin typeface="Avenir Book" panose="02000503020000020003" pitchFamily="2" charset="0"/>
              <a:ea typeface="Noto Sans Avestan" panose="020B0502040504020204" pitchFamily="34" charset="0"/>
              <a:cs typeface="Gujarati M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808B1-7CA3-9A48-B054-AC2755985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Avenir Book" panose="02000503020000020003" pitchFamily="2" charset="0"/>
              </a:rPr>
              <a:t>Kristian Ekenes, Esri</a:t>
            </a:r>
          </a:p>
          <a:p>
            <a:r>
              <a:rPr lang="en-US" sz="1500" dirty="0">
                <a:latin typeface="Avenir Book" panose="02000503020000020003" pitchFamily="2" charset="0"/>
              </a:rPr>
              <a:t>NACIS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BE0B0-419C-DE43-9A7C-083C644B3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0071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2181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CF8A-3E44-DD43-B04E-56FB6D2F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4A5A-9A85-C340-90A8-CFE3FDAC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28008-469C-FE45-9966-F47E19F2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49" y="0"/>
            <a:ext cx="8855901" cy="6847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B525A-8273-9C48-A9EF-8F1705B75658}"/>
              </a:ext>
            </a:extLst>
          </p:cNvPr>
          <p:cNvSpPr txBox="1"/>
          <p:nvPr/>
        </p:nvSpPr>
        <p:spPr>
          <a:xfrm>
            <a:off x="1668049" y="6600783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48881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EBED-5BB6-824B-B748-9C76CAB6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DEF8-9F83-9043-9D92-84F2EDB1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E4009-72C0-2043-BDBB-77B77501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66" y="0"/>
            <a:ext cx="10360068" cy="688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1AA55-4867-D747-BECF-E82CECE4347C}"/>
              </a:ext>
            </a:extLst>
          </p:cNvPr>
          <p:cNvSpPr txBox="1"/>
          <p:nvPr/>
        </p:nvSpPr>
        <p:spPr>
          <a:xfrm>
            <a:off x="915966" y="6596390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256949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DCE5-79BE-1143-9E88-814F4023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EA25-6D5A-D048-911E-8E95531A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740DF-9A48-FD40-9994-8F2D92CC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1" y="0"/>
            <a:ext cx="119316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2122C-22F9-C74B-9F54-71D9D694E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041" y="4327395"/>
            <a:ext cx="1524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52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DCE5-79BE-1143-9E88-814F4023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EA25-6D5A-D048-911E-8E95531A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4E6A0-71EE-6C48-93C7-3DD655DD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7" y="0"/>
            <a:ext cx="1068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1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9BC7-1D2D-2B4A-A059-AD2D3685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978-72A2-6844-94BD-A6BCAEFD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above-and-below theme allows you to select one of 12 symbol pairs for representing above and below patterns for a variable. All of the symbol pairs in this image are available in the initial release of size themes.">
            <a:extLst>
              <a:ext uri="{FF2B5EF4-FFF2-40B4-BE49-F238E27FC236}">
                <a16:creationId xmlns:a16="http://schemas.microsoft.com/office/drawing/2014/main" id="{191806B8-11FC-2C4C-9C59-CE3AE06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0"/>
            <a:ext cx="1022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9BC7-1D2D-2B4A-A059-AD2D3685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978-72A2-6844-94BD-A6BCAEFD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above-and-below theme allows you to select one of 12 symbol pairs for representing above and below patterns for a variable. All of the symbol pairs in this image are available in the initial release of size themes.">
            <a:extLst>
              <a:ext uri="{FF2B5EF4-FFF2-40B4-BE49-F238E27FC236}">
                <a16:creationId xmlns:a16="http://schemas.microsoft.com/office/drawing/2014/main" id="{191806B8-11FC-2C4C-9C59-CE3AE06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0"/>
            <a:ext cx="1022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6D56F4-2778-0D4D-ACA0-9BCF003F4B6E}"/>
              </a:ext>
            </a:extLst>
          </p:cNvPr>
          <p:cNvSpPr/>
          <p:nvPr/>
        </p:nvSpPr>
        <p:spPr>
          <a:xfrm>
            <a:off x="4384110" y="137786"/>
            <a:ext cx="6823640" cy="6563639"/>
          </a:xfrm>
          <a:prstGeom prst="rect">
            <a:avLst/>
          </a:prstGeom>
          <a:solidFill>
            <a:srgbClr val="FFFFFF">
              <a:alpha val="7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B1A346-A800-DB43-B96B-343F4314643F}"/>
              </a:ext>
            </a:extLst>
          </p:cNvPr>
          <p:cNvSpPr/>
          <p:nvPr/>
        </p:nvSpPr>
        <p:spPr>
          <a:xfrm>
            <a:off x="836613" y="3429000"/>
            <a:ext cx="3547497" cy="3272425"/>
          </a:xfrm>
          <a:prstGeom prst="rect">
            <a:avLst/>
          </a:prstGeom>
          <a:solidFill>
            <a:srgbClr val="FFFFFF">
              <a:alpha val="7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CAEBA-1E22-A840-B47A-CF642BA9FD12}"/>
              </a:ext>
            </a:extLst>
          </p:cNvPr>
          <p:cNvSpPr/>
          <p:nvPr/>
        </p:nvSpPr>
        <p:spPr>
          <a:xfrm>
            <a:off x="836613" y="121944"/>
            <a:ext cx="1879432" cy="3307056"/>
          </a:xfrm>
          <a:prstGeom prst="rect">
            <a:avLst/>
          </a:prstGeom>
          <a:solidFill>
            <a:srgbClr val="FFFFFF">
              <a:alpha val="752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7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2B27FC4-35C6-EF4B-AA70-1AEAA33D7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35283"/>
            <a:ext cx="12192000" cy="7993283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B60953-A36A-CA47-8984-202D378D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94" y="187890"/>
            <a:ext cx="5461348" cy="1453019"/>
          </a:xfrm>
          <a:solidFill>
            <a:srgbClr val="FFFFFF">
              <a:alpha val="69020"/>
            </a:srgbClr>
          </a:solidFill>
          <a:ln>
            <a:noFill/>
          </a:ln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Change in households, 2000-2010</a:t>
            </a:r>
          </a:p>
        </p:txBody>
      </p:sp>
    </p:spTree>
    <p:extLst>
      <p:ext uri="{BB962C8B-B14F-4D97-AF65-F5344CB8AC3E}">
        <p14:creationId xmlns:p14="http://schemas.microsoft.com/office/powerpoint/2010/main" val="264147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A325-0020-CF44-B4BC-ADCEAAA4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424" y="352599"/>
            <a:ext cx="5185775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Multivariate composite symbols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82AA19-64DB-E94B-9C3E-34B576D402CA}"/>
              </a:ext>
            </a:extLst>
          </p:cNvPr>
          <p:cNvSpPr txBox="1">
            <a:spLocks/>
          </p:cNvSpPr>
          <p:nvPr/>
        </p:nvSpPr>
        <p:spPr>
          <a:xfrm>
            <a:off x="625258" y="352598"/>
            <a:ext cx="4560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>
                <a:latin typeface="Avenir Book" panose="02000503020000020003" pitchFamily="2" charset="0"/>
              </a:rPr>
              <a:t>Diverging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C8EEA-00DC-9745-96F8-A1CF49DD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029" y="2177427"/>
            <a:ext cx="5038042" cy="3415115"/>
          </a:xfrm>
          <a:prstGeom prst="rect">
            <a:avLst/>
          </a:prstGeom>
        </p:spPr>
      </p:pic>
      <p:pic>
        <p:nvPicPr>
          <p:cNvPr id="8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47CA00-ACF6-DE4D-BF27-87DF0829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963" y="2177429"/>
            <a:ext cx="5209010" cy="34151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2D6338-0586-944E-BEE8-7CE2CAC63DD7}"/>
              </a:ext>
            </a:extLst>
          </p:cNvPr>
          <p:cNvSpPr txBox="1"/>
          <p:nvPr/>
        </p:nvSpPr>
        <p:spPr>
          <a:xfrm>
            <a:off x="5849778" y="365760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826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F16C-5D6F-3541-92D8-42A27CFA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FCCA-E794-2443-B5EA-F49F68392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592F7-F6FD-8643-8635-E74FA9CE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77" y="0"/>
            <a:ext cx="1135194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527DA-07C2-464F-B302-978D0D030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17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23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C073D-65BB-104A-9DD6-E8AE7D4D8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8" y="3418485"/>
            <a:ext cx="12154503" cy="343951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F672958-9471-914E-9D38-792F608B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96" y="110579"/>
            <a:ext cx="5018522" cy="330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C46147-3F9C-9343-B0EC-FC18C829BEC7}"/>
              </a:ext>
            </a:extLst>
          </p:cNvPr>
          <p:cNvSpPr/>
          <p:nvPr/>
        </p:nvSpPr>
        <p:spPr>
          <a:xfrm rot="16200000">
            <a:off x="9031220" y="468027"/>
            <a:ext cx="58846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999999"/>
                </a:solidFill>
                <a:effectLst/>
                <a:latin typeface="open sans" panose="020F0502020204030204" pitchFamily="34" charset="0"/>
              </a:rPr>
              <a:t>(Marcus Wong via Wikimedia Commons)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28353-EB2C-C242-8501-A9679C29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530" y="110579"/>
            <a:ext cx="4984210" cy="330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5CAEC-37B6-3044-AA2B-75B4DD51C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4" y="110579"/>
            <a:ext cx="177771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2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DB2F3-3A99-3A4B-A123-51F507C3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Multivariate composite symbols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950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E413-2860-9146-B47E-C3BCBA31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83" y="110238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Project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A2209-7F81-7A4F-8872-F7886D4D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78" y="196668"/>
            <a:ext cx="7377839" cy="4900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821DB-A14A-664D-9198-87BD146D1071}"/>
              </a:ext>
            </a:extLst>
          </p:cNvPr>
          <p:cNvSpPr txBox="1"/>
          <p:nvPr/>
        </p:nvSpPr>
        <p:spPr>
          <a:xfrm>
            <a:off x="1655720" y="2091877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63CAB0-2919-8247-8DEF-F9197E017B61}"/>
              </a:ext>
            </a:extLst>
          </p:cNvPr>
          <p:cNvSpPr txBox="1"/>
          <p:nvPr/>
        </p:nvSpPr>
        <p:spPr>
          <a:xfrm>
            <a:off x="1655720" y="1560402"/>
            <a:ext cx="11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Wire pull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FF9DB-0C57-914D-AB90-53A1AD95F11C}"/>
              </a:ext>
            </a:extLst>
          </p:cNvPr>
          <p:cNvSpPr txBox="1"/>
          <p:nvPr/>
        </p:nvSpPr>
        <p:spPr>
          <a:xfrm>
            <a:off x="1626634" y="365546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Access Road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B50FE-8468-AD4C-B104-7E9CE286D7D7}"/>
              </a:ext>
            </a:extLst>
          </p:cNvPr>
          <p:cNvSpPr txBox="1"/>
          <p:nvPr/>
        </p:nvSpPr>
        <p:spPr>
          <a:xfrm>
            <a:off x="1626634" y="316021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Pad site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423072-BEFA-734D-8F59-882ED1242305}"/>
              </a:ext>
            </a:extLst>
          </p:cNvPr>
          <p:cNvSpPr txBox="1"/>
          <p:nvPr/>
        </p:nvSpPr>
        <p:spPr>
          <a:xfrm>
            <a:off x="1631371" y="26162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Foundation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CBF636-CAF7-4947-953E-97F1A20B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20" y="5204394"/>
            <a:ext cx="419100" cy="1397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9F7A31-8162-4F46-BEF2-D8FA46631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817" y="5191694"/>
            <a:ext cx="482600" cy="1409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C4C04B-35CE-F848-AEE8-83FF9BE17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80" y="5178994"/>
            <a:ext cx="431800" cy="142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BA0938-F39E-1846-9509-854C95BBF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217" y="5217094"/>
            <a:ext cx="419100" cy="1384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0D8CDE-157E-D54D-826D-0DEA47856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37" y="1435801"/>
            <a:ext cx="981074" cy="2736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2BF0C-A707-0945-9E92-222D1F9ED4CE}"/>
              </a:ext>
            </a:extLst>
          </p:cNvPr>
          <p:cNvSpPr txBox="1"/>
          <p:nvPr/>
        </p:nvSpPr>
        <p:spPr>
          <a:xfrm>
            <a:off x="2035491" y="546921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25% complete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6347E-6912-5A48-B0AF-C8F8FF7C63DE}"/>
              </a:ext>
            </a:extLst>
          </p:cNvPr>
          <p:cNvSpPr txBox="1"/>
          <p:nvPr/>
        </p:nvSpPr>
        <p:spPr>
          <a:xfrm>
            <a:off x="4322417" y="546921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50% complete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00681-68EF-0F43-8CD5-8995BD311388}"/>
              </a:ext>
            </a:extLst>
          </p:cNvPr>
          <p:cNvSpPr txBox="1"/>
          <p:nvPr/>
        </p:nvSpPr>
        <p:spPr>
          <a:xfrm>
            <a:off x="6739485" y="546921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75% complete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841BF5-94A4-2149-81E4-202D7BCE4D35}"/>
              </a:ext>
            </a:extLst>
          </p:cNvPr>
          <p:cNvSpPr txBox="1"/>
          <p:nvPr/>
        </p:nvSpPr>
        <p:spPr>
          <a:xfrm>
            <a:off x="9014450" y="54692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100% complete</a:t>
            </a:r>
          </a:p>
        </p:txBody>
      </p:sp>
    </p:spTree>
    <p:extLst>
      <p:ext uri="{BB962C8B-B14F-4D97-AF65-F5344CB8AC3E}">
        <p14:creationId xmlns:p14="http://schemas.microsoft.com/office/powerpoint/2010/main" val="3396389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0DC93-B933-DC41-A781-E4F3CA6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2BDE-617C-154E-96B1-28076AE3C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wurman-dots">
            <a:extLst>
              <a:ext uri="{FF2B5EF4-FFF2-40B4-BE49-F238E27FC236}">
                <a16:creationId xmlns:a16="http://schemas.microsoft.com/office/drawing/2014/main" id="{B96AAA6D-5984-7C4D-B026-AF1BBC76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37"/>
            <a:ext cx="12192000" cy="600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08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6BDA-42CB-914A-92A5-092554DD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Book" panose="02000503020000020003" pitchFamily="2" charset="0"/>
              </a:rPr>
              <a:t>Conclusion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D41A-0ACD-F74C-88E6-F3583B29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595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More complexity increases cognitive load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More variables require more effort to understand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BUT it reveals nuances typically hidden in single-variate maps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Headline vs. deep dive map authoring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CAB7A-CD92-ED48-9F63-ACEBB07F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92" y="4361427"/>
            <a:ext cx="3322706" cy="2252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D48C6A-0A23-934B-B787-302E4A8C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727" y="4361426"/>
            <a:ext cx="3298882" cy="22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3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96E-E72A-7749-BC75-39DAD221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82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6E6D-6FD1-2E4B-9007-3F9A1F6E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28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hlinkClick r:id="rId2"/>
              </a:rPr>
              <a:t>Electoral swing in the 2020 U.S. presidential election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3"/>
              </a:rPr>
              <a:t>Visualize diverging datasets with size in web maps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4"/>
              </a:rPr>
              <a:t>Visualize electoral swing using composite symbols</a:t>
            </a:r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sz="4400" dirty="0">
                <a:latin typeface="Avenir Book" panose="02000503020000020003" pitchFamily="2" charset="0"/>
              </a:rPr>
              <a:t>Apps and maps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  <a:hlinkClick r:id="rId5"/>
              </a:rPr>
              <a:t>https://ekenes.github.io/elections/</a:t>
            </a:r>
            <a:r>
              <a:rPr lang="en-US" dirty="0">
                <a:latin typeface="Avenir Book" panose="02000503020000020003" pitchFamily="2" charset="0"/>
              </a:rPr>
              <a:t>  </a:t>
            </a:r>
            <a:endParaRPr lang="en-US" dirty="0">
              <a:latin typeface="Avenir Book" panose="02000503020000020003" pitchFamily="2" charset="0"/>
              <a:hlinkClick r:id="rId6"/>
            </a:endParaRPr>
          </a:p>
          <a:p>
            <a:r>
              <a:rPr lang="en-US" dirty="0">
                <a:latin typeface="Avenir Book" panose="02000503020000020003" pitchFamily="2" charset="0"/>
                <a:hlinkClick r:id="rId6"/>
              </a:rPr>
              <a:t>https://ekenes.github.io/election-party-swing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96E-E72A-7749-BC75-39DAD221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venir Book" panose="02000503020000020003" pitchFamily="2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6E6D-6FD1-2E4B-9007-3F9A1F6E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2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Avenir Book" panose="02000503020000020003" pitchFamily="2" charset="0"/>
              </a:rPr>
              <a:t>Thank you to fellow collaborators </a:t>
            </a:r>
            <a:r>
              <a:rPr lang="en-US" b="1" dirty="0">
                <a:latin typeface="Avenir Book" panose="02000503020000020003" pitchFamily="2" charset="0"/>
              </a:rPr>
              <a:t>Jeremy Bartley, Mark Harrower, Jim </a:t>
            </a:r>
            <a:r>
              <a:rPr lang="en-US" b="1" dirty="0" err="1">
                <a:latin typeface="Avenir Book" panose="02000503020000020003" pitchFamily="2" charset="0"/>
              </a:rPr>
              <a:t>Herries</a:t>
            </a:r>
            <a:r>
              <a:rPr lang="en-US" b="1" dirty="0">
                <a:latin typeface="Avenir Book" panose="02000503020000020003" pitchFamily="2" charset="0"/>
              </a:rPr>
              <a:t>, Praveen </a:t>
            </a:r>
            <a:r>
              <a:rPr lang="en-US" b="1" dirty="0" err="1">
                <a:latin typeface="Avenir Book" panose="02000503020000020003" pitchFamily="2" charset="0"/>
              </a:rPr>
              <a:t>Ponnusamy</a:t>
            </a:r>
            <a:r>
              <a:rPr lang="en-US" b="1" dirty="0">
                <a:latin typeface="Avenir Book" panose="02000503020000020003" pitchFamily="2" charset="0"/>
              </a:rPr>
              <a:t>,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b="1" dirty="0">
                <a:latin typeface="Avenir Book" panose="02000503020000020003" pitchFamily="2" charset="0"/>
              </a:rPr>
              <a:t>Russell Roberts </a:t>
            </a:r>
            <a:r>
              <a:rPr lang="en-US" dirty="0">
                <a:latin typeface="Avenir Book" panose="02000503020000020003" pitchFamily="2" charset="0"/>
              </a:rPr>
              <a:t>and others who contributed ideas, designs, feedback, and support throughout this project.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61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96E-E72A-7749-BC75-39DAD221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72" y="363307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6E6D-6FD1-2E4B-9007-3F9A1F6E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980" y="2404997"/>
            <a:ext cx="3238750" cy="41937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>
              <a:latin typeface="Avenir Book" panose="02000503020000020003" pitchFamily="2" charset="0"/>
              <a:hlinkClick r:id="rId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Book" panose="02000503020000020003" pitchFamily="2" charset="0"/>
                <a:hlinkClick r:id="rId2"/>
              </a:rPr>
              <a:t>kekenes@esri.com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Book" panose="02000503020000020003" pitchFamily="2" charset="0"/>
                <a:hlinkClick r:id="rId3"/>
              </a:rPr>
              <a:t>kristian-ekenes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Book" panose="02000503020000020003" pitchFamily="2" charset="0"/>
                <a:hlinkClick r:id="rId4"/>
              </a:rPr>
              <a:t>ekenes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venir Book" panose="02000503020000020003" pitchFamily="2" charset="0"/>
                <a:hlinkClick r:id="rId5"/>
              </a:rPr>
              <a:t>@kekenes</a:t>
            </a: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1268" name="Picture 4" descr="Twitter Logo transparent PNG - StickPNG">
            <a:extLst>
              <a:ext uri="{FF2B5EF4-FFF2-40B4-BE49-F238E27FC236}">
                <a16:creationId xmlns:a16="http://schemas.microsoft.com/office/drawing/2014/main" id="{9F505A45-0691-9441-81DB-2672A661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9" y="4991987"/>
            <a:ext cx="578621" cy="5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inkedin Icon from Social Media Logos Pack | Free Download">
            <a:extLst>
              <a:ext uri="{FF2B5EF4-FFF2-40B4-BE49-F238E27FC236}">
                <a16:creationId xmlns:a16="http://schemas.microsoft.com/office/drawing/2014/main" id="{49324822-850D-D144-8E64-3A3A4AD8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2" y="380395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mail Icon Isolated on White Background. Email Icon in Trendy Design Style.  Stock Vector - Illustration of email, information: 183701610">
            <a:extLst>
              <a:ext uri="{FF2B5EF4-FFF2-40B4-BE49-F238E27FC236}">
                <a16:creationId xmlns:a16="http://schemas.microsoft.com/office/drawing/2014/main" id="{FA6434D0-F486-ED4C-9376-61ABB497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2" y="3056350"/>
            <a:ext cx="640909" cy="6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GitHub Logos and Usage · GitHub">
            <a:extLst>
              <a:ext uri="{FF2B5EF4-FFF2-40B4-BE49-F238E27FC236}">
                <a16:creationId xmlns:a16="http://schemas.microsoft.com/office/drawing/2014/main" id="{5EF66275-1852-FE44-9C3B-714137A30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0" y="4344623"/>
            <a:ext cx="578621" cy="5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D8A77C-A111-E445-87BF-0F142E0E290F}"/>
              </a:ext>
            </a:extLst>
          </p:cNvPr>
          <p:cNvSpPr/>
          <p:nvPr/>
        </p:nvSpPr>
        <p:spPr>
          <a:xfrm>
            <a:off x="685669" y="2428812"/>
            <a:ext cx="2584362" cy="585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Avenir Book" panose="02000503020000020003" pitchFamily="2" charset="0"/>
              </a:rPr>
              <a:t>Kristian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800" dirty="0">
                <a:latin typeface="Avenir Book" panose="02000503020000020003" pitchFamily="2" charset="0"/>
              </a:rPr>
              <a:t>Ekenes</a:t>
            </a:r>
            <a:endParaRPr lang="en-US" sz="2400" dirty="0">
              <a:latin typeface="Avenir Book" panose="02000503020000020003" pitchFamily="2" charset="0"/>
              <a:hlinkClick r:id="rId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545B1E-D483-794B-8A35-52D9E03C22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7868" y="0"/>
            <a:ext cx="1135194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3F2C75-3F66-F740-91AD-1A726955A120}"/>
              </a:ext>
            </a:extLst>
          </p:cNvPr>
          <p:cNvSpPr/>
          <p:nvPr/>
        </p:nvSpPr>
        <p:spPr>
          <a:xfrm>
            <a:off x="0" y="6512952"/>
            <a:ext cx="5043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ekenes.github.io</a:t>
            </a:r>
            <a:r>
              <a:rPr lang="en-US" sz="1600" dirty="0"/>
              <a:t>/conferences/nacis-2021/</a:t>
            </a:r>
          </a:p>
        </p:txBody>
      </p:sp>
    </p:spTree>
    <p:extLst>
      <p:ext uri="{BB962C8B-B14F-4D97-AF65-F5344CB8AC3E}">
        <p14:creationId xmlns:p14="http://schemas.microsoft.com/office/powerpoint/2010/main" val="236547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C96E-E72A-7749-BC75-39DAD221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6E6D-6FD1-2E4B-9007-3F9A1F6E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361"/>
            <a:ext cx="10515600" cy="480251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Ekenes, K. (2021, Feb 3). Visualize diverging datasets with size in web maps. </a:t>
            </a:r>
            <a:r>
              <a:rPr lang="en-US" i="1" dirty="0">
                <a:latin typeface="Avenir Book" panose="02000503020000020003" pitchFamily="2" charset="0"/>
              </a:rPr>
              <a:t>ArcGIS Blog</a:t>
            </a:r>
            <a:r>
              <a:rPr lang="en-US" dirty="0">
                <a:latin typeface="Avenir Book" panose="02000503020000020003" pitchFamily="2" charset="0"/>
              </a:rPr>
              <a:t>. DOI: 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https://www.esri.com/arcgis-blog/products/js-api-arcgis/mapping/visualize-diverging-datasets-with-size-in-web-maps/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Ekenes, K. (2021, Jan 20). Electoral swing in the 2020 U.S. presidential election. </a:t>
            </a:r>
            <a:r>
              <a:rPr lang="en-US" i="1" dirty="0">
                <a:latin typeface="Avenir Book" panose="02000503020000020003" pitchFamily="2" charset="0"/>
              </a:rPr>
              <a:t>ArcGIS Blog</a:t>
            </a:r>
            <a:r>
              <a:rPr lang="en-US" dirty="0">
                <a:latin typeface="Avenir Book" panose="02000503020000020003" pitchFamily="2" charset="0"/>
              </a:rPr>
              <a:t>. DOI: 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https://www.esri.com/arcgis-blog/products/js-api-arcgis/mapping/electoral-swing-in-the-2020-u-s-presidential-election/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Ekenes, K. (2021, Oct 5). Visualize electoral swing using composite symbols. </a:t>
            </a:r>
            <a:r>
              <a:rPr lang="en-US" i="1" dirty="0">
                <a:latin typeface="Avenir Book" panose="02000503020000020003" pitchFamily="2" charset="0"/>
              </a:rPr>
              <a:t>ArcGIS Blog</a:t>
            </a:r>
            <a:r>
              <a:rPr lang="en-US" dirty="0">
                <a:latin typeface="Avenir Book" panose="02000503020000020003" pitchFamily="2" charset="0"/>
              </a:rPr>
              <a:t>. DOI: </a:t>
            </a:r>
            <a:r>
              <a:rPr lang="en-US" dirty="0">
                <a:latin typeface="Avenir Book" panose="02000503020000020003" pitchFamily="2" charset="0"/>
                <a:hlinkClick r:id="rId4"/>
              </a:rPr>
              <a:t>https://www.esri.com/arcgis-blog/products/js-api-arcgis/mapping/visualize-electoral-swing-using-composite-symbols/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Nelson, J. (2017, May 4) Happy Maps. </a:t>
            </a:r>
            <a:r>
              <a:rPr lang="en-US" i="1" dirty="0">
                <a:latin typeface="Avenir Book" panose="02000503020000020003" pitchFamily="2" charset="0"/>
              </a:rPr>
              <a:t>ArcGIS Blog</a:t>
            </a:r>
            <a:r>
              <a:rPr lang="en-US" dirty="0">
                <a:latin typeface="Avenir Book" panose="02000503020000020003" pitchFamily="2" charset="0"/>
              </a:rPr>
              <a:t>. DOI: </a:t>
            </a:r>
            <a:r>
              <a:rPr lang="en-US" dirty="0">
                <a:latin typeface="Avenir Book" panose="02000503020000020003" pitchFamily="2" charset="0"/>
                <a:hlinkClick r:id="rId5"/>
              </a:rPr>
              <a:t>https://www.esri.com/arcgis-blog/products/analytics/analytics/happy-maps/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Nelson, J. (2020). Multivariate Mapping. </a:t>
            </a:r>
            <a:r>
              <a:rPr lang="en-US" i="1" dirty="0">
                <a:latin typeface="Avenir Book" panose="02000503020000020003" pitchFamily="2" charset="0"/>
              </a:rPr>
              <a:t>The Geographic Information Science &amp; Technology Body of Knowledge</a:t>
            </a:r>
            <a:r>
              <a:rPr lang="en-US" dirty="0">
                <a:latin typeface="Avenir Book" panose="02000503020000020003" pitchFamily="2" charset="0"/>
              </a:rPr>
              <a:t> (1st Quarter 2020 Edition), John P. Wilson (ed.). DOI: </a:t>
            </a:r>
            <a:r>
              <a:rPr lang="en-US" u="sng" dirty="0">
                <a:latin typeface="Avenir Book" panose="02000503020000020003" pitchFamily="2" charset="0"/>
                <a:hlinkClick r:id="rId6"/>
              </a:rPr>
              <a:t>10.22224/gistbok/2020.1.5</a:t>
            </a:r>
            <a:endParaRPr lang="en-US" u="sng" dirty="0">
              <a:latin typeface="Avenir Book" panose="02000503020000020003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Book" panose="02000503020000020003" pitchFamily="2" charset="0"/>
              </a:rPr>
              <a:t>The New York Times. (2017, Aug 9) 2016 Presidential Election Results. </a:t>
            </a:r>
            <a:r>
              <a:rPr lang="en-US" i="1" dirty="0">
                <a:latin typeface="Avenir Book" panose="02000503020000020003" pitchFamily="2" charset="0"/>
              </a:rPr>
              <a:t>The New York Times</a:t>
            </a:r>
            <a:r>
              <a:rPr lang="en-US" dirty="0">
                <a:latin typeface="Avenir Book" panose="02000503020000020003" pitchFamily="2" charset="0"/>
              </a:rPr>
              <a:t>. DOI: </a:t>
            </a:r>
            <a:r>
              <a:rPr lang="en-US" dirty="0">
                <a:latin typeface="Avenir Book" panose="02000503020000020003" pitchFamily="2" charset="0"/>
                <a:hlinkClick r:id="rId7"/>
              </a:rPr>
              <a:t>https://www.nytimes.com/elections/2016/results/president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Avenir Book" panose="02000503020000020003" pitchFamily="2" charset="0"/>
              </a:rPr>
              <a:t>Wurman</a:t>
            </a:r>
            <a:r>
              <a:rPr lang="en-US" dirty="0">
                <a:latin typeface="Avenir Book" panose="02000503020000020003" pitchFamily="2" charset="0"/>
              </a:rPr>
              <a:t>, R. S. (1966) </a:t>
            </a:r>
            <a:r>
              <a:rPr lang="en-US" i="1" dirty="0">
                <a:latin typeface="Avenir Book" panose="02000503020000020003" pitchFamily="2" charset="0"/>
              </a:rPr>
              <a:t>Urban Atlas: 20 American Cities</a:t>
            </a:r>
            <a:r>
              <a:rPr lang="en-US" dirty="0">
                <a:latin typeface="Avenir Book" panose="02000503020000020003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95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A325-0020-CF44-B4BC-ADCEAAA4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156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Multivariate composite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3034-B19A-3847-BB1A-25A56F56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37318"/>
            <a:ext cx="4560518" cy="39614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venir Book" panose="02000503020000020003" pitchFamily="2" charset="0"/>
              </a:rPr>
              <a:t>Two or more data variables connected to distinct symbol parts/layers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venir Book" panose="02000503020000020003" pitchFamily="2" charset="0"/>
              </a:rPr>
              <a:t>A visual cue (e.g. size or color) for each symbol layer is driven by a data value.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53CA12-3C17-884E-A843-740D04681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22" y="3866042"/>
            <a:ext cx="2209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AE643FF-040A-F34E-A87B-43A6147E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72" y="1556858"/>
            <a:ext cx="3619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99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E7AAB-CA14-1B42-9E20-0FDFD7A6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7A09E-93E4-9C46-A7E1-5D4BEABA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5763"/>
            <a:ext cx="12192000" cy="76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DB2F3-3A99-3A4B-A123-51F507C3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Mapping diverging data using 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3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BC67-D4BA-484B-8EF9-82C501AF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23" y="16427"/>
            <a:ext cx="10515600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Visualize change with diverging colors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855B6-80CE-6744-B454-0A0000F6E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981" y="1246536"/>
            <a:ext cx="8179428" cy="5274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C6E4F-5C19-F548-B233-141E3CC6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3" y="4654361"/>
            <a:ext cx="2651081" cy="2061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95A060-ED06-2A49-A861-04ADC4FD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840" y="5187615"/>
            <a:ext cx="3228160" cy="1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95A060-ED06-2A49-A861-04ADC4FD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840" y="5187615"/>
            <a:ext cx="3228160" cy="1670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D0904A-A955-AD48-B2FD-A99F93CC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26" y="1012173"/>
            <a:ext cx="7906003" cy="5761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11C56-FBE6-3349-B744-1F4C6B7A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63" y="5187615"/>
            <a:ext cx="3228160" cy="167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A3DA3-B57C-F144-BCC4-EA1B8FE2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" y="4185920"/>
            <a:ext cx="2112387" cy="267208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3BD3A11-7336-7F4F-ADAA-57F13ED5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33701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Visualize change with diverging colors and size</a:t>
            </a:r>
          </a:p>
        </p:txBody>
      </p:sp>
    </p:spTree>
    <p:extLst>
      <p:ext uri="{BB962C8B-B14F-4D97-AF65-F5344CB8AC3E}">
        <p14:creationId xmlns:p14="http://schemas.microsoft.com/office/powerpoint/2010/main" val="247976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9BC7-1D2D-2B4A-A059-AD2D3685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978-72A2-6844-94BD-A6BCAEFD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above-and-below theme allows you to select one of 12 symbol pairs for representing above and below patterns for a variable. All of the symbol pairs in this image are available in the initial release of size themes.">
            <a:extLst>
              <a:ext uri="{FF2B5EF4-FFF2-40B4-BE49-F238E27FC236}">
                <a16:creationId xmlns:a16="http://schemas.microsoft.com/office/drawing/2014/main" id="{191806B8-11FC-2C4C-9C59-CE3AE060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0"/>
            <a:ext cx="1022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8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36B4-A2A0-B244-AE95-5E583317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6DBEA-15BE-7E4C-93F8-0532FDA89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F0CF91-9ED1-6E4A-937A-F730DE80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4178" cy="283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B8BA0C0-F65A-2D40-BA12-94EE1D3A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78" y="-41391"/>
            <a:ext cx="4472865" cy="288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682EC35-103D-234D-918B-60989CC5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43" y="-566054"/>
            <a:ext cx="3514957" cy="34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D4B06C-0175-AF40-B373-543B25BC9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701" y="2841568"/>
            <a:ext cx="7603299" cy="4016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E10C8-7CF7-104D-AEFF-648B691EA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2999" y="2839594"/>
            <a:ext cx="5951789" cy="401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520</Words>
  <Application>Microsoft Macintosh PowerPoint</Application>
  <PresentationFormat>Widescreen</PresentationFormat>
  <Paragraphs>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Avenir Book</vt:lpstr>
      <vt:lpstr>Calibri</vt:lpstr>
      <vt:lpstr>Calibri Light</vt:lpstr>
      <vt:lpstr>open sans</vt:lpstr>
      <vt:lpstr>Office Theme</vt:lpstr>
      <vt:lpstr>Mapping change and progress with dynamic multivariate composite symbols </vt:lpstr>
      <vt:lpstr>Multivariate composite symbols</vt:lpstr>
      <vt:lpstr>Multivariate composite symbols</vt:lpstr>
      <vt:lpstr>PowerPoint Presentation</vt:lpstr>
      <vt:lpstr>Mapping diverging data using size</vt:lpstr>
      <vt:lpstr>Visualize change with diverging colors</vt:lpstr>
      <vt:lpstr>Visualize change with diverging colors and size</vt:lpstr>
      <vt:lpstr>PowerPoint Presentation</vt:lpstr>
      <vt:lpstr>PowerPoint Presentation</vt:lpstr>
      <vt:lpstr>PowerPoint Presentation</vt:lpstr>
      <vt:lpstr>PowerPoint Presentation</vt:lpstr>
      <vt:lpstr>ff</vt:lpstr>
      <vt:lpstr>PowerPoint Presentation</vt:lpstr>
      <vt:lpstr>PowerPoint Presentation</vt:lpstr>
      <vt:lpstr>PowerPoint Presentation</vt:lpstr>
      <vt:lpstr>Change in households, 2000-2010</vt:lpstr>
      <vt:lpstr>Multivariate composite symbols</vt:lpstr>
      <vt:lpstr>PowerPoint Presentation</vt:lpstr>
      <vt:lpstr>PowerPoint Presentation</vt:lpstr>
      <vt:lpstr>Project status</vt:lpstr>
      <vt:lpstr>PowerPoint Presentation</vt:lpstr>
      <vt:lpstr>Conclusion</vt:lpstr>
      <vt:lpstr>Blogs</vt:lpstr>
      <vt:lpstr>Acknowledgements</vt:lpstr>
      <vt:lpstr>Thank you!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change and progress with dynamic multivariate composite symbols </dc:title>
  <dc:creator>Kristian Ekenes</dc:creator>
  <cp:lastModifiedBy>Kristian Ekenes</cp:lastModifiedBy>
  <cp:revision>71</cp:revision>
  <dcterms:created xsi:type="dcterms:W3CDTF">2021-09-21T17:34:59Z</dcterms:created>
  <dcterms:modified xsi:type="dcterms:W3CDTF">2021-09-29T20:10:02Z</dcterms:modified>
</cp:coreProperties>
</file>